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1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4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2CD25-A303-2141-8A8B-0D316F20568F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B410F-C9AF-F146-AC38-694973CDC1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B410F-C9AF-F146-AC38-694973CDC17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B410F-C9AF-F146-AC38-694973CDC17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B410F-C9AF-F146-AC38-694973CDC17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286000"/>
            <a:ext cx="6477000" cy="3474720"/>
          </a:xfrm>
        </p:spPr>
        <p:txBody>
          <a:bodyPr vert="horz" lIns="45720" tIns="0" rIns="45720" bIns="0" rtlCol="0" anchor="t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6100" kern="1200">
                <a:solidFill>
                  <a:schemeClr val="tx1"/>
                </a:solidFill>
                <a:latin typeface="Old newspaper font"/>
                <a:ea typeface="+mj-ea"/>
                <a:cs typeface="Old newspaper font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70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200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/>
                <a:cs typeface="Impact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70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D87C-65A5-496D-87B3-2194CD1739D5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8E602-6323-EE4D-AC2E-48DC3BF39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4F2CBDE-DF60-564B-8E5E-1125BC9DBBA0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9DD8E602-6323-EE4D-AC2E-48DC3BF39B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Old newspaper font"/>
          <a:ea typeface="+mj-ea"/>
          <a:cs typeface="Old newspaper font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Hoefler Text"/>
          <a:ea typeface="+mn-ea"/>
          <a:cs typeface="Hoefler Text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Hoefler Text"/>
          <a:ea typeface="+mn-ea"/>
          <a:cs typeface="Hoefler Text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Hoefler Text"/>
          <a:ea typeface="+mn-ea"/>
          <a:cs typeface="Hoefler Text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Hoefler Text"/>
          <a:ea typeface="+mn-ea"/>
          <a:cs typeface="Hoefler Text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Hoefler Text"/>
          <a:ea typeface="+mn-ea"/>
          <a:cs typeface="Hoefler Text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jpeg"/><Relationship Id="rId1" Type="http://schemas.openxmlformats.org/officeDocument/2006/relationships/audio" Target="file://localhost/Users/rachachoi/Desktop/vidtomp3.com-12591638393161.mp3" TargetMode="External"/><Relationship Id="rId2" Type="http://schemas.openxmlformats.org/officeDocument/2006/relationships/slideLayout" Target="../slideLayouts/slideLayout2.xml"/><Relationship Id="rId3" Type="http://schemas.openxmlformats.org/officeDocument/2006/relationships/hyperlink" Target="http://www.youtube.com/watch?v=poyXLZsjlhs&amp;feature=PlayList&amp;p=6BDB04E5E6B302DC&amp;playnext=1&amp;playnext_from=PL&amp;index=2" TargetMode="External"/><Relationship Id="rId5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withmovies.org/guides/huckleberry-finn-DVDcover.jpg" TargetMode="External"/><Relationship Id="rId3" Type="http://schemas.openxmlformats.org/officeDocument/2006/relationships/hyperlink" Target="http://freepages.books.rootsweb.ancestry.com/~rgrosser/19calit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uckleberry-finn-DVDcover.jpg"/>
          <p:cNvPicPr>
            <a:picLocks noChangeAspect="1"/>
          </p:cNvPicPr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>
            <a:off x="4419600" y="0"/>
            <a:ext cx="4750067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body" sz="quarter" idx="13"/>
          </p:nvPr>
        </p:nvSpPr>
        <p:spPr>
          <a:xfrm>
            <a:off x="228600" y="1371600"/>
            <a:ext cx="8021782" cy="2209800"/>
          </a:xfrm>
        </p:spPr>
        <p:txBody>
          <a:bodyPr/>
          <a:lstStyle/>
          <a:p>
            <a:r>
              <a:rPr lang="en-US" spc="600" dirty="0" smtClean="0"/>
              <a:t>Mark Twain</a:t>
            </a:r>
            <a:endParaRPr lang="en-US" spc="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6997" y="3479804"/>
            <a:ext cx="6477000" cy="1577105"/>
          </a:xfrm>
        </p:spPr>
        <p:txBody>
          <a:bodyPr anchor="t"/>
          <a:lstStyle/>
          <a:p>
            <a:r>
              <a:rPr lang="en-US" sz="7500" dirty="0" smtClean="0"/>
              <a:t>Huckleberry Finn</a:t>
            </a:r>
            <a:endParaRPr lang="en-US" sz="75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44343" y="4627418"/>
            <a:ext cx="3049587" cy="429491"/>
          </a:xfrm>
        </p:spPr>
        <p:txBody>
          <a:bodyPr/>
          <a:lstStyle/>
          <a:p>
            <a:r>
              <a:rPr lang="en-US" dirty="0" smtClean="0"/>
              <a:t>Dialect and Local Color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19222" y="5257800"/>
            <a:ext cx="12747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oefler Text"/>
                <a:cs typeface="Hoefler Text"/>
              </a:rPr>
              <a:t>Rachel Choi</a:t>
            </a:r>
          </a:p>
          <a:p>
            <a:r>
              <a:rPr lang="en-US" sz="1600" dirty="0" smtClean="0">
                <a:latin typeface="Hoefler Text"/>
                <a:cs typeface="Hoefler Text"/>
              </a:rPr>
              <a:t>Eunice Jang</a:t>
            </a:r>
          </a:p>
          <a:p>
            <a:r>
              <a:rPr lang="en-US" sz="1600" dirty="0" smtClean="0">
                <a:latin typeface="Hoefler Text"/>
                <a:cs typeface="Hoefler Text"/>
              </a:rPr>
              <a:t>Daniel Lee</a:t>
            </a:r>
            <a:endParaRPr lang="en-US" sz="1600" dirty="0">
              <a:latin typeface="Hoefler Text"/>
              <a:cs typeface="Hoefler Tex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Vernacular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35138"/>
            <a:ext cx="3657600" cy="4589462"/>
          </a:xfrm>
        </p:spPr>
        <p:txBody>
          <a:bodyPr/>
          <a:lstStyle/>
          <a:p>
            <a:r>
              <a:rPr lang="en-US" dirty="0" smtClean="0"/>
              <a:t>Specific dialect in a region</a:t>
            </a:r>
          </a:p>
          <a:p>
            <a:r>
              <a:rPr lang="en-US" dirty="0" smtClean="0"/>
              <a:t>Boston</a:t>
            </a:r>
          </a:p>
          <a:p>
            <a:r>
              <a:rPr lang="en-US" dirty="0" smtClean="0"/>
              <a:t>Georgia</a:t>
            </a:r>
          </a:p>
          <a:p>
            <a:r>
              <a:rPr lang="en-US" dirty="0" smtClean="0"/>
              <a:t>Kansas</a:t>
            </a:r>
          </a:p>
          <a:p>
            <a:r>
              <a:rPr lang="en-US" dirty="0" smtClean="0"/>
              <a:t>Intension: to make the story realistic</a:t>
            </a:r>
          </a:p>
        </p:txBody>
      </p:sp>
      <p:pic>
        <p:nvPicPr>
          <p:cNvPr id="4" name="Picture 3" descr="Picture 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525788"/>
            <a:ext cx="4634778" cy="505241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Huck Finn Video &amp; Audio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735138"/>
            <a:ext cx="3048000" cy="4818062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http://www.youtube.com/watch?v=poyXLZsjlhs&amp;feature=PlayList&amp;p=6BDB04E5E6B302DC&amp;playnext=1&amp;playnext_from=PL&amp;index=</a:t>
            </a:r>
            <a:r>
              <a:rPr lang="en-US" dirty="0" smtClean="0">
                <a:hlinkClick r:id="rId3"/>
              </a:rPr>
              <a:t>2</a:t>
            </a:r>
            <a:endParaRPr lang="en-US" dirty="0" smtClean="0"/>
          </a:p>
          <a:p>
            <a:r>
              <a:rPr lang="en-US" dirty="0" smtClean="0"/>
              <a:t>Beginning, 2:48,5:30 </a:t>
            </a:r>
            <a:endParaRPr lang="en-US" dirty="0"/>
          </a:p>
        </p:txBody>
      </p:sp>
      <p:pic>
        <p:nvPicPr>
          <p:cNvPr id="4" name="Picture 3" descr="450theater1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2209800"/>
            <a:ext cx="5434250" cy="3634909"/>
          </a:xfrm>
          <a:prstGeom prst="rect">
            <a:avLst/>
          </a:prstGeom>
        </p:spPr>
      </p:pic>
      <p:pic>
        <p:nvPicPr>
          <p:cNvPr id="5" name="vidtomp3.com-1259163839316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04475" y="1593850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2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5257800"/>
          </a:xfrm>
        </p:spPr>
        <p:txBody>
          <a:bodyPr>
            <a:noAutofit/>
          </a:bodyPr>
          <a:lstStyle/>
          <a:p>
            <a:r>
              <a:rPr sz="900" dirty="0" smtClean="0"/>
              <a:t>"The Development of the Short Story." </a:t>
            </a:r>
            <a:r>
              <a:rPr sz="900" i="1" dirty="0" smtClean="0"/>
              <a:t>IWS2.CCCCD.EDU - Collin County Community College District</a:t>
            </a:r>
            <a:r>
              <a:rPr sz="900" dirty="0" smtClean="0"/>
              <a:t>. Web. 17 Nov. 2009. &lt;http://ftp.ccccd.edu/mtolleson/2328online/2328notesshortstory.htm&gt;</a:t>
            </a:r>
            <a:r>
              <a:rPr sz="900" dirty="0" smtClean="0"/>
              <a:t>.</a:t>
            </a:r>
            <a:endParaRPr lang="en-US" sz="900" dirty="0" smtClean="0"/>
          </a:p>
          <a:p>
            <a:r>
              <a:rPr sz="900" dirty="0" smtClean="0"/>
              <a:t>Griess, Kandis S. "Notes on "The Notorious Jumping Frog of Calaveras County"" </a:t>
            </a:r>
            <a:r>
              <a:rPr sz="900" i="1" dirty="0" smtClean="0"/>
              <a:t>Garden City Public Schools</a:t>
            </a:r>
            <a:r>
              <a:rPr sz="900" dirty="0" smtClean="0"/>
              <a:t>. VHS. Web. 17 Nov. 2009. &lt;http://www.gckschools.com/vhs/eng3/Spring/realism/frognotes.htm&gt;.</a:t>
            </a:r>
            <a:endParaRPr lang="en-US" sz="900" dirty="0" smtClean="0"/>
          </a:p>
          <a:p>
            <a:r>
              <a:rPr sz="900" dirty="0" smtClean="0"/>
              <a:t>Kayla</a:t>
            </a:r>
            <a:r>
              <a:rPr sz="900" dirty="0" smtClean="0"/>
              <a:t>. "The Southern Accent pt. 1." </a:t>
            </a:r>
            <a:r>
              <a:rPr sz="900" i="1" dirty="0" smtClean="0"/>
              <a:t>Youtube - Broadcast Yourself.</a:t>
            </a:r>
            <a:r>
              <a:rPr sz="900" dirty="0" smtClean="0"/>
              <a:t> YouTube, LLC, 26 June 2008. Web. 23 Nov. 2009. &lt;http://www.youtube.com/watch?v=gRyiWKT9L3E&gt;</a:t>
            </a:r>
            <a:r>
              <a:rPr sz="900" dirty="0" smtClean="0"/>
              <a:t>.</a:t>
            </a:r>
            <a:endParaRPr lang="en-US" sz="900" dirty="0" smtClean="0"/>
          </a:p>
          <a:p>
            <a:r>
              <a:rPr sz="900" dirty="0" smtClean="0"/>
              <a:t>"Mark Twain: A Connecticut Yankee 1872-1891." </a:t>
            </a:r>
            <a:r>
              <a:rPr sz="900" i="1" dirty="0" smtClean="0"/>
              <a:t>PBS</a:t>
            </a:r>
            <a:r>
              <a:rPr sz="900" dirty="0" smtClean="0"/>
              <a:t>. PBS. Web. 25 Nov. 2009. &lt;http://www.pbs.org/marktwain/scrapbook/06_connecticut_yankee/page2.html&gt;</a:t>
            </a:r>
            <a:r>
              <a:rPr sz="900" dirty="0" smtClean="0"/>
              <a:t>.</a:t>
            </a:r>
            <a:endParaRPr lang="en-US" sz="900" dirty="0" smtClean="0"/>
          </a:p>
          <a:p>
            <a:r>
              <a:rPr sz="900" dirty="0" smtClean="0"/>
              <a:t>"Mark Twain: A Connecticut Yankee 1872-1891." </a:t>
            </a:r>
            <a:r>
              <a:rPr sz="900" i="1" dirty="0" smtClean="0"/>
              <a:t>PBS</a:t>
            </a:r>
            <a:r>
              <a:rPr sz="900" dirty="0" smtClean="0"/>
              <a:t>. PBS. Web. 22 Nov. 2009. &lt;http://www.pbs.org/marktwain/scrapbook/06_connecticut_yankee/page3.html&gt;</a:t>
            </a:r>
            <a:r>
              <a:rPr sz="900" dirty="0" smtClean="0"/>
              <a:t>.</a:t>
            </a:r>
            <a:endParaRPr lang="en-US" sz="900" dirty="0" smtClean="0"/>
          </a:p>
          <a:p>
            <a:r>
              <a:rPr sz="900" dirty="0" smtClean="0"/>
              <a:t>"Adventure of Huckleberry Finn DVD." </a:t>
            </a:r>
            <a:r>
              <a:rPr sz="900" i="1" dirty="0" smtClean="0"/>
              <a:t>Teach with Movies</a:t>
            </a:r>
            <a:r>
              <a:rPr sz="900" dirty="0" smtClean="0"/>
              <a:t>. Web. 26 Nov. 2009</a:t>
            </a:r>
            <a:r>
              <a:rPr sz="900" dirty="0" smtClean="0"/>
              <a:t>.</a:t>
            </a:r>
            <a:r>
              <a:rPr lang="en-US" sz="900" dirty="0" smtClean="0"/>
              <a:t> </a:t>
            </a:r>
            <a:r>
              <a:rPr lang="en-US" sz="900" dirty="0" smtClean="0">
                <a:hlinkClick r:id="rId2"/>
              </a:rPr>
              <a:t>http</a:t>
            </a:r>
            <a:r>
              <a:rPr lang="en-US" sz="900" dirty="0" smtClean="0">
                <a:hlinkClick r:id="rId2"/>
              </a:rPr>
              <a:t>://www.teachwithmovies.org/guides/huckleberry-finn-DVDcover.</a:t>
            </a:r>
            <a:r>
              <a:rPr lang="en-US" sz="900" dirty="0" smtClean="0">
                <a:hlinkClick r:id="rId2"/>
              </a:rPr>
              <a:t>jpg</a:t>
            </a:r>
            <a:endParaRPr lang="en-US" sz="900" dirty="0" smtClean="0"/>
          </a:p>
          <a:p>
            <a:r>
              <a:rPr sz="900" dirty="0" smtClean="0"/>
              <a:t>Murillas, Philip. "Phil the Pill." </a:t>
            </a:r>
            <a:r>
              <a:rPr sz="900" i="1" dirty="0" smtClean="0"/>
              <a:t>Phil the Pill</a:t>
            </a:r>
            <a:r>
              <a:rPr sz="900" dirty="0" smtClean="0"/>
              <a:t>. Web. 26 Nov. 2009. &lt;http://philthepill.files.wordpress.com/2009/09/huckjim.jpg&gt;</a:t>
            </a:r>
            <a:r>
              <a:rPr sz="900" dirty="0" smtClean="0"/>
              <a:t>.</a:t>
            </a:r>
            <a:endParaRPr lang="en-US" sz="900" dirty="0" smtClean="0"/>
          </a:p>
          <a:p>
            <a:r>
              <a:rPr sz="900" i="1" dirty="0" smtClean="0"/>
              <a:t>Seattle news, sports, entertainment | seattlepi.com - Seattle Post-Intelligencer</a:t>
            </a:r>
            <a:r>
              <a:rPr sz="900" dirty="0" smtClean="0"/>
              <a:t>. Hearst Seattle Media, LLC. Web. 25 Nov. 2009. &lt;http://www.seattlepi.com/dayart/20080715/450theater15.jpg&gt;</a:t>
            </a:r>
            <a:r>
              <a:rPr sz="900" dirty="0" smtClean="0"/>
              <a:t>.</a:t>
            </a:r>
            <a:endParaRPr lang="en-US" sz="900" dirty="0" smtClean="0"/>
          </a:p>
          <a:p>
            <a:r>
              <a:rPr sz="900" dirty="0" smtClean="0"/>
              <a:t>Railton, Stephen. "AMERICAN LITERATURE SINCE 1865." </a:t>
            </a:r>
            <a:r>
              <a:rPr sz="900" i="1" dirty="0" smtClean="0"/>
              <a:t>People.Virginia.EDU</a:t>
            </a:r>
            <a:r>
              <a:rPr sz="900" dirty="0" smtClean="0"/>
              <a:t>. Web. 25 Nov. 2009. &lt;http://people.virginia.edu/~sfr/enam312/gallerys/woodhuck.jpg&gt;.</a:t>
            </a:r>
          </a:p>
          <a:p>
            <a:r>
              <a:rPr sz="900" dirty="0" smtClean="0"/>
              <a:t>"Huckleberry Finn." </a:t>
            </a:r>
            <a:r>
              <a:rPr sz="900" i="1" dirty="0" smtClean="0"/>
              <a:t>Public Domain Fun-Vintage TV, Classic Literature, Film, and Oddities</a:t>
            </a:r>
            <a:r>
              <a:rPr sz="900" dirty="0" smtClean="0"/>
              <a:t>. Web. 25 Nov. 2009. &lt;http://publicdomainfun.com/c01-18.jpg&gt;</a:t>
            </a:r>
            <a:r>
              <a:rPr sz="900" dirty="0" smtClean="0"/>
              <a:t>.</a:t>
            </a:r>
            <a:endParaRPr lang="en-US" sz="900" dirty="0" smtClean="0"/>
          </a:p>
          <a:p>
            <a:r>
              <a:rPr sz="900" dirty="0" smtClean="0"/>
              <a:t>"Picturebook - directory of children's illustration." </a:t>
            </a:r>
            <a:r>
              <a:rPr sz="900" i="1" dirty="0" smtClean="0"/>
              <a:t>Picturebook | directory of children's illustration</a:t>
            </a:r>
            <a:r>
              <a:rPr sz="900" dirty="0" smtClean="0"/>
              <a:t>. Drupal. Web. 25 Nov. 2009. &lt;http://picture-book.com/files/userimages/875u/tomsawyer.jpg&gt;</a:t>
            </a:r>
            <a:r>
              <a:rPr sz="900" dirty="0" smtClean="0"/>
              <a:t>.</a:t>
            </a:r>
            <a:endParaRPr lang="en-US" sz="900" dirty="0" smtClean="0"/>
          </a:p>
          <a:p>
            <a:r>
              <a:rPr sz="900" dirty="0" smtClean="0"/>
              <a:t>"19C American Literature." </a:t>
            </a:r>
            <a:r>
              <a:rPr sz="900" i="1" dirty="0" smtClean="0"/>
              <a:t>RootsWeb: Freepages</a:t>
            </a:r>
            <a:r>
              <a:rPr sz="900" dirty="0" smtClean="0"/>
              <a:t>. Ancestry Community. Web. 17 Nov. 2009.</a:t>
            </a:r>
            <a:r>
              <a:rPr sz="900" dirty="0" smtClean="0"/>
              <a:t> </a:t>
            </a:r>
            <a:r>
              <a:rPr sz="900" dirty="0" smtClean="0">
                <a:hlinkClick r:id="rId3"/>
              </a:rPr>
              <a:t>http</a:t>
            </a:r>
            <a:r>
              <a:rPr sz="900" dirty="0" smtClean="0">
                <a:hlinkClick r:id="rId3"/>
              </a:rPr>
              <a:t>://freepages.books.rootsweb.ancestry.com/~rgrosser/19calit.</a:t>
            </a:r>
            <a:r>
              <a:rPr sz="900" dirty="0" smtClean="0">
                <a:hlinkClick r:id="rId3"/>
              </a:rPr>
              <a:t>htm</a:t>
            </a:r>
            <a:r>
              <a:rPr lang="en-US" sz="900" dirty="0" err="1" smtClean="0"/>
              <a:t>l</a:t>
            </a:r>
            <a:endParaRPr lang="en-US" sz="900" dirty="0" smtClean="0"/>
          </a:p>
          <a:p>
            <a:pPr>
              <a:buNone/>
            </a:pPr>
            <a:endParaRPr lang="en-US" sz="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4" y="361950"/>
            <a:ext cx="3566160" cy="1162050"/>
          </a:xfrm>
        </p:spPr>
        <p:txBody>
          <a:bodyPr/>
          <a:lstStyle/>
          <a:p>
            <a:r>
              <a:rPr lang="en-US" dirty="0" smtClean="0"/>
              <a:t>Who is Mark Twain?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4400" y="1524000"/>
            <a:ext cx="3859304" cy="5105400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Born in 1835, died in 1910</a:t>
            </a:r>
          </a:p>
          <a:p>
            <a:pPr>
              <a:buFont typeface="Arial"/>
              <a:buChar char="•"/>
            </a:pPr>
            <a:r>
              <a:rPr lang="en-US" dirty="0" smtClean="0"/>
              <a:t>Pen name: Mark Twain</a:t>
            </a:r>
          </a:p>
          <a:p>
            <a:pPr>
              <a:buFont typeface="Arial"/>
              <a:buChar char="•"/>
            </a:pPr>
            <a:r>
              <a:rPr lang="en-US" dirty="0" smtClean="0"/>
              <a:t>Real name: Samuel Clemens</a:t>
            </a:r>
          </a:p>
          <a:p>
            <a:pPr>
              <a:buFont typeface="Arial"/>
              <a:buChar char="•"/>
            </a:pPr>
            <a:r>
              <a:rPr lang="en-US" dirty="0" smtClean="0"/>
              <a:t>Used his personal experiences for his novels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Innocents Abroad (1869): own travels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Life on Mississippi (1883): riverboat pilot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Adventures of Huckleberry Finn (1884): boyhood</a:t>
            </a:r>
          </a:p>
          <a:p>
            <a:pPr>
              <a:buFont typeface="Arial"/>
              <a:buChar char="•"/>
            </a:pPr>
            <a:r>
              <a:rPr lang="en-US" dirty="0" smtClean="0"/>
              <a:t>Theme of realism in his novels </a:t>
            </a:r>
            <a:endParaRPr lang="en-US" dirty="0"/>
          </a:p>
        </p:txBody>
      </p:sp>
      <p:pic>
        <p:nvPicPr>
          <p:cNvPr id="7" name="Picture Placeholder 6" descr="3.jpg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8558" r="8558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1066800"/>
            <a:ext cx="4419600" cy="1162050"/>
          </a:xfrm>
        </p:spPr>
        <p:txBody>
          <a:bodyPr/>
          <a:lstStyle/>
          <a:p>
            <a:r>
              <a:rPr lang="en-US" dirty="0" smtClean="0"/>
              <a:t>About Adventures of  Huckleberry Finn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4724400" y="2546390"/>
            <a:ext cx="4419600" cy="3888244"/>
          </a:xfrm>
        </p:spPr>
        <p:txBody>
          <a:bodyPr wrap="square" numCol="1">
            <a:sp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Written by Mark Twain in 1884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First modern American novel</a:t>
            </a:r>
          </a:p>
          <a:p>
            <a:pPr>
              <a:buFont typeface="Wingdings" charset="2"/>
              <a:buChar char="Ø"/>
            </a:pPr>
            <a:r>
              <a:rPr dirty="0" smtClean="0"/>
              <a:t>"All modern American literature comes from one book by Mark Twain called </a:t>
            </a:r>
            <a:r>
              <a:rPr i="1" dirty="0" smtClean="0"/>
              <a:t>Huckleberry F</a:t>
            </a:r>
            <a:r>
              <a:rPr lang="en-US" i="1" dirty="0" smtClean="0"/>
              <a:t>inn</a:t>
            </a:r>
            <a:r>
              <a:rPr dirty="0" smtClean="0"/>
              <a:t>"</a:t>
            </a:r>
            <a:r>
              <a:rPr lang="en-US" dirty="0" smtClean="0"/>
              <a:t> – Earnest </a:t>
            </a:r>
            <a:r>
              <a:rPr lang="en-US" dirty="0" smtClean="0"/>
              <a:t>Hemingway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One of the great American literary achievements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/>
          </a:p>
        </p:txBody>
      </p:sp>
      <p:pic>
        <p:nvPicPr>
          <p:cNvPr id="6" name="Picture Placeholder 5" descr="2.jpg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alphaModFix/>
            <a:lum bright="3000" contrast="-8000"/>
          </a:blip>
          <a:srcRect t="2725" b="2725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1735138"/>
            <a:ext cx="3886200" cy="463963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River adventures of a boy and a slave</a:t>
            </a:r>
          </a:p>
          <a:p>
            <a:r>
              <a:rPr lang="en-US" dirty="0" smtClean="0"/>
              <a:t>Explore morality, conscience, and society</a:t>
            </a:r>
          </a:p>
          <a:p>
            <a:r>
              <a:rPr lang="en-US" dirty="0" smtClean="0"/>
              <a:t>Setting: time of slavery in the U.S.</a:t>
            </a:r>
          </a:p>
          <a:p>
            <a:r>
              <a:rPr lang="en-US" dirty="0" smtClean="0"/>
              <a:t>Tom vs. Huck</a:t>
            </a:r>
          </a:p>
          <a:p>
            <a:pPr lvl="1"/>
            <a:r>
              <a:rPr lang="en-US" dirty="0" smtClean="0"/>
              <a:t>Tom: interested in the adventure of the escape</a:t>
            </a:r>
          </a:p>
          <a:p>
            <a:pPr lvl="1"/>
            <a:r>
              <a:rPr lang="en-US" dirty="0" smtClean="0"/>
              <a:t>Huck: interested in liberating Jim</a:t>
            </a:r>
          </a:p>
          <a:p>
            <a:r>
              <a:rPr lang="en-US" dirty="0" smtClean="0"/>
              <a:t>Concept of slavery: Right or wrong? Who belongs to whom? </a:t>
            </a:r>
          </a:p>
        </p:txBody>
      </p:sp>
      <p:pic>
        <p:nvPicPr>
          <p:cNvPr id="4" name="Picture 3" descr="5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5105400" y="1758990"/>
            <a:ext cx="3631708" cy="461578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Analysis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371600"/>
            <a:ext cx="4038600" cy="5029200"/>
          </a:xfrm>
        </p:spPr>
        <p:txBody>
          <a:bodyPr>
            <a:normAutofit fontScale="85000" lnSpcReduction="10000"/>
          </a:bodyPr>
          <a:lstStyle/>
          <a:p>
            <a:r>
              <a:rPr dirty="0" smtClean="0"/>
              <a:t>"</a:t>
            </a:r>
            <a:r>
              <a:rPr dirty="0" smtClean="0"/>
              <a:t>"The nigger run off the very night Huck Finn was killed. So there's a reward out for him -- three hundred dollars. And there's a reward out for old Finn, too -- two hundred dollars.</a:t>
            </a:r>
            <a:r>
              <a:rPr dirty="0" smtClean="0"/>
              <a:t>"</a:t>
            </a:r>
            <a:r>
              <a:rPr lang="en-US" dirty="0" smtClean="0"/>
              <a:t> </a:t>
            </a:r>
            <a:r>
              <a:rPr lang="en-US" dirty="0" smtClean="0"/>
              <a:t>(Ch.</a:t>
            </a:r>
            <a:r>
              <a:rPr lang="en-US" dirty="0" smtClean="0"/>
              <a:t> 11. Mrs. Loftus)</a:t>
            </a:r>
          </a:p>
          <a:p>
            <a:r>
              <a:rPr lang="en-US" dirty="0" smtClean="0"/>
              <a:t>When Huck visits the </a:t>
            </a:r>
            <a:r>
              <a:rPr lang="en-US" dirty="0" smtClean="0"/>
              <a:t>town with his girl dress, he hears the rumor.</a:t>
            </a:r>
          </a:p>
          <a:p>
            <a:r>
              <a:rPr lang="en-US" dirty="0" smtClean="0"/>
              <a:t>Runaway slaves were found quite often in the South</a:t>
            </a:r>
          </a:p>
          <a:p>
            <a:r>
              <a:rPr lang="en-US" dirty="0" smtClean="0"/>
              <a:t>Local color: slavery during this time</a:t>
            </a:r>
            <a:endParaRPr lang="en-US" dirty="0"/>
          </a:p>
        </p:txBody>
      </p:sp>
      <p:pic>
        <p:nvPicPr>
          <p:cNvPr id="5" name="Picture 4" descr="twahu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3906638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Analysis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71600"/>
            <a:ext cx="4725987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</a:t>
            </a:r>
            <a:r>
              <a:rPr dirty="0" smtClean="0"/>
              <a:t>I ain't going to hurt you, and I ain't going to tell on you, nuther.</a:t>
            </a:r>
            <a:r>
              <a:rPr lang="en-US" dirty="0" smtClean="0"/>
              <a:t>” (Ch. </a:t>
            </a:r>
            <a:r>
              <a:rPr lang="en-US" dirty="0" smtClean="0"/>
              <a:t>11. </a:t>
            </a:r>
            <a:r>
              <a:rPr lang="en-US" dirty="0" smtClean="0"/>
              <a:t>Mrs. Loftus)</a:t>
            </a:r>
          </a:p>
          <a:p>
            <a:r>
              <a:rPr lang="en-US" dirty="0" smtClean="0"/>
              <a:t>: I am not going to hurt you, and I am not going to tell on you, either</a:t>
            </a:r>
          </a:p>
          <a:p>
            <a:r>
              <a:rPr lang="en-US" dirty="0" smtClean="0"/>
              <a:t>Mrs. Loftus finds out that Huck is a boy, and tells him to identify himself, in this scene. </a:t>
            </a:r>
          </a:p>
          <a:p>
            <a:r>
              <a:rPr lang="en-US" dirty="0" smtClean="0"/>
              <a:t>Double negatives: </a:t>
            </a:r>
            <a:r>
              <a:rPr lang="en-US" dirty="0" err="1" smtClean="0"/>
              <a:t>ain’t</a:t>
            </a:r>
            <a:r>
              <a:rPr lang="en-US" dirty="0" smtClean="0"/>
              <a:t> &amp; </a:t>
            </a:r>
            <a:r>
              <a:rPr lang="en-US" dirty="0" err="1" smtClean="0"/>
              <a:t>nuther</a:t>
            </a:r>
            <a:r>
              <a:rPr lang="en-US" dirty="0" smtClean="0"/>
              <a:t> (neither) are traits of Southern dialect.  </a:t>
            </a:r>
          </a:p>
          <a:p>
            <a:endParaRPr lang="en-US" dirty="0"/>
          </a:p>
        </p:txBody>
      </p:sp>
      <p:pic>
        <p:nvPicPr>
          <p:cNvPr id="4" name="Picture 3" descr="twahu87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187" y="1600200"/>
            <a:ext cx="3427413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1" y="1735138"/>
            <a:ext cx="3429000" cy="4894262"/>
          </a:xfrm>
        </p:spPr>
        <p:txBody>
          <a:bodyPr>
            <a:normAutofit/>
          </a:bodyPr>
          <a:lstStyle/>
          <a:p>
            <a:r>
              <a:rPr lang="en-US" dirty="0" smtClean="0"/>
              <a:t>Why is dialect and local color important in literature?</a:t>
            </a:r>
            <a:endParaRPr lang="en-US" dirty="0" smtClean="0"/>
          </a:p>
          <a:p>
            <a:r>
              <a:rPr lang="en-US" dirty="0" smtClean="0"/>
              <a:t>What other ways, besides the ways I listed on the PowerPoint, could be used for dialect and local color of the </a:t>
            </a:r>
            <a:r>
              <a:rPr lang="en-US" dirty="0" smtClean="0"/>
              <a:t>specific region?</a:t>
            </a:r>
          </a:p>
          <a:p>
            <a:r>
              <a:rPr lang="en-US" sz="1600" dirty="0" smtClean="0"/>
              <a:t>Answer not on this PowerPoint 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we will discuss in class!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huckji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735138"/>
            <a:ext cx="5084164" cy="4132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msawyer.jpg"/>
          <p:cNvPicPr>
            <a:picLocks noChangeAspect="1"/>
          </p:cNvPicPr>
          <p:nvPr/>
        </p:nvPicPr>
        <p:blipFill>
          <a:blip r:embed="rId2">
            <a:lum bright="-14000"/>
          </a:blip>
          <a:stretch>
            <a:fillRect/>
          </a:stretch>
        </p:blipFill>
        <p:spPr>
          <a:xfrm>
            <a:off x="304800" y="0"/>
            <a:ext cx="8534400" cy="68275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What is Local Color?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3810000" cy="5105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Fiction or verse which emphasizes its setting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Concerned with the district, era, customs, dialects, costumes, landscape, clothes, language, traditions, and other peculiarities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Dual influence of romanticism and </a:t>
            </a:r>
            <a:r>
              <a:rPr lang="en-US" dirty="0" smtClean="0">
                <a:solidFill>
                  <a:schemeClr val="bg1"/>
                </a:solidFill>
              </a:rPr>
              <a:t>realism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679450"/>
            <a:ext cx="3657600" cy="5105400"/>
          </a:xfrm>
        </p:spPr>
        <p:txBody>
          <a:bodyPr/>
          <a:lstStyle/>
          <a:p>
            <a:r>
              <a:rPr lang="en-US" dirty="0" smtClean="0"/>
              <a:t>First local color writer: Bret Harte</a:t>
            </a:r>
          </a:p>
          <a:p>
            <a:r>
              <a:rPr lang="en-US" dirty="0" smtClean="0"/>
              <a:t>Ex) Location: South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Speech: Southern dialect</a:t>
            </a:r>
          </a:p>
          <a:p>
            <a:r>
              <a:rPr lang="en-US" dirty="0" smtClean="0">
                <a:sym typeface="Wingdings"/>
              </a:rPr>
              <a:t>Mark Twain: great job with local color</a:t>
            </a:r>
          </a:p>
          <a:p>
            <a:pPr lvl="1"/>
            <a:r>
              <a:rPr lang="en-US" dirty="0" smtClean="0">
                <a:sym typeface="Wingdings"/>
              </a:rPr>
              <a:t>Characters’ looks, speeches, acts, etc.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woodhu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285749"/>
            <a:ext cx="5080000" cy="635734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1938</TotalTime>
  <Words>1096</Words>
  <Application>Microsoft Macintosh PowerPoint</Application>
  <PresentationFormat>On-screen Show (4:3)</PresentationFormat>
  <Paragraphs>75</Paragraphs>
  <Slides>12</Slides>
  <Notes>3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Inkwell</vt:lpstr>
      <vt:lpstr>Huckleberry Finn</vt:lpstr>
      <vt:lpstr>Who is Mark Twain?</vt:lpstr>
      <vt:lpstr>About Adventures of  Huckleberry Finn</vt:lpstr>
      <vt:lpstr>Short Summary</vt:lpstr>
      <vt:lpstr>Quote Analysis 1</vt:lpstr>
      <vt:lpstr>Quote Analysis 2</vt:lpstr>
      <vt:lpstr>Discussion Questions</vt:lpstr>
      <vt:lpstr>What is Local Color?</vt:lpstr>
      <vt:lpstr>Slide 9</vt:lpstr>
      <vt:lpstr>Vernacular</vt:lpstr>
      <vt:lpstr>Huck Finn Video &amp; Audio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Huckleberry Finn</dc:title>
  <dc:creator>Rachel Choi</dc:creator>
  <cp:lastModifiedBy>Rachel Choi</cp:lastModifiedBy>
  <cp:revision>95</cp:revision>
  <dcterms:created xsi:type="dcterms:W3CDTF">2009-11-25T14:39:55Z</dcterms:created>
  <dcterms:modified xsi:type="dcterms:W3CDTF">2009-11-25T16:45:36Z</dcterms:modified>
</cp:coreProperties>
</file>